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371" r:id="rId3"/>
    <p:sldId id="370" r:id="rId4"/>
    <p:sldId id="369" r:id="rId5"/>
    <p:sldId id="373" r:id="rId6"/>
    <p:sldId id="374" r:id="rId7"/>
    <p:sldId id="375" r:id="rId8"/>
    <p:sldId id="378" r:id="rId9"/>
    <p:sldId id="382" r:id="rId10"/>
    <p:sldId id="383" r:id="rId11"/>
    <p:sldId id="379" r:id="rId12"/>
    <p:sldId id="368" r:id="rId13"/>
    <p:sldId id="33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CCECFF"/>
    <a:srgbClr val="FF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A50F0-0001-45D4-B895-E969B2227C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BC5A3-1ACF-47F1-9877-613974C5E3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086B5-E194-48A3-8D77-2E3A1E08F8D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DE721E9-8AAB-4470-80ED-0DFC0F14D5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49679-AF17-466B-BED7-D0E7D31C1C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34520-A104-42A0-A7CE-4FA43EB3D8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8198D-74CB-498A-8B8E-73D5CBE1D4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0AEB74-C340-4A45-B07A-6A6325F5D0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E56287-2526-4306-B8DD-A1C16BF0DC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C07D82-BB26-4E71-AFBD-C8950F07A2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98857-AFFB-4416-9A98-770C9A6BB2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9287A0-7CB3-4D91-A2FD-C0780ECBBF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6F60024-1327-4708-8E07-758922CE77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9525" y="1450975"/>
            <a:ext cx="9144000" cy="1385888"/>
          </a:xfrm>
          <a:prstGeom prst="rect">
            <a:avLst/>
          </a:prstGeom>
          <a:noFill/>
          <a:ln w="9525">
            <a:noFill/>
            <a:miter lim="800000"/>
            <a:headEnd/>
            <a:tailEnd/>
          </a:ln>
        </p:spPr>
        <p:txBody>
          <a:bodyPr>
            <a:spAutoFit/>
          </a:bodyPr>
          <a:lstStyle/>
          <a:p>
            <a:pPr algn="just">
              <a:lnSpc>
                <a:spcPct val="150000"/>
              </a:lnSpc>
            </a:pPr>
            <a:r>
              <a:rPr lang="en-US" sz="2800" b="1" dirty="0" err="1">
                <a:solidFill>
                  <a:srgbClr val="0000FF"/>
                </a:solidFill>
                <a:latin typeface="HP001 4 hàng" pitchFamily="34" charset="-93"/>
              </a:rPr>
              <a:t>Đề</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cs typeface="Times New Roman" pitchFamily="18" charset="0"/>
              </a:rPr>
              <a:t>Tả</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một</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cây</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có</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bóng</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mát</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hoặc</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cây</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ăn</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quả</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cây</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hoa</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mà</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em</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yêu</a:t>
            </a:r>
            <a:r>
              <a:rPr lang="en-US" sz="2800" b="1" dirty="0">
                <a:solidFill>
                  <a:srgbClr val="0000FF"/>
                </a:solidFill>
                <a:latin typeface="HP001 4 hàng" pitchFamily="34" charset="-93"/>
                <a:cs typeface="Times New Roman" pitchFamily="18" charset="0"/>
              </a:rPr>
              <a:t> </a:t>
            </a:r>
            <a:r>
              <a:rPr lang="en-US" sz="2800" b="1" dirty="0" err="1">
                <a:solidFill>
                  <a:srgbClr val="0000FF"/>
                </a:solidFill>
                <a:latin typeface="HP001 4 hàng" pitchFamily="34" charset="-93"/>
                <a:cs typeface="Times New Roman" pitchFamily="18" charset="0"/>
              </a:rPr>
              <a:t>thích</a:t>
            </a:r>
            <a:r>
              <a:rPr lang="en-US" sz="2800" b="1" dirty="0">
                <a:solidFill>
                  <a:srgbClr val="0000FF"/>
                </a:solidFill>
                <a:latin typeface="HP001 4 hàng" pitchFamily="34" charset="-93"/>
                <a:cs typeface="Times New Roman" pitchFamily="18" charset="0"/>
              </a:rPr>
              <a:t>.</a:t>
            </a:r>
          </a:p>
        </p:txBody>
      </p:sp>
      <p:sp>
        <p:nvSpPr>
          <p:cNvPr id="4099"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7" name="Straight Connector 6"/>
          <p:cNvCxnSpPr/>
          <p:nvPr/>
        </p:nvCxnSpPr>
        <p:spPr>
          <a:xfrm>
            <a:off x="3657600" y="533400"/>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491548" y="2044193"/>
            <a:ext cx="24384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a:cxnSpLocks/>
          </p:cNvCxnSpPr>
          <p:nvPr/>
        </p:nvCxnSpPr>
        <p:spPr>
          <a:xfrm>
            <a:off x="6019800" y="2044193"/>
            <a:ext cx="16002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a:cxnSpLocks/>
          </p:cNvCxnSpPr>
          <p:nvPr/>
        </p:nvCxnSpPr>
        <p:spPr>
          <a:xfrm>
            <a:off x="7848600" y="2033708"/>
            <a:ext cx="1146175"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cxnSpLocks/>
          </p:cNvCxnSpPr>
          <p:nvPr/>
        </p:nvCxnSpPr>
        <p:spPr>
          <a:xfrm>
            <a:off x="678116" y="2697096"/>
            <a:ext cx="19050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TextBox 2"/>
          <p:cNvSpPr txBox="1">
            <a:spLocks noChangeArrowheads="1"/>
          </p:cNvSpPr>
          <p:nvPr/>
        </p:nvSpPr>
        <p:spPr bwMode="auto">
          <a:xfrm>
            <a:off x="457200" y="1905000"/>
            <a:ext cx="8686800" cy="3324225"/>
          </a:xfrm>
          <a:prstGeom prst="rect">
            <a:avLst/>
          </a:prstGeom>
          <a:noFill/>
          <a:ln w="9525">
            <a:noFill/>
            <a:miter lim="800000"/>
            <a:headEnd/>
            <a:tailEnd/>
          </a:ln>
        </p:spPr>
        <p:txBody>
          <a:bodyPr>
            <a:spAutoFit/>
          </a:bodyPr>
          <a:lstStyle/>
          <a:p>
            <a:pPr algn="ctr">
              <a:lnSpc>
                <a:spcPct val="150000"/>
              </a:lnSpc>
            </a:pPr>
            <a:r>
              <a:rPr lang="en-US" sz="2800" b="1">
                <a:solidFill>
                  <a:srgbClr val="FF0000"/>
                </a:solidFill>
                <a:latin typeface="HP001 4 hàng" pitchFamily="34" charset="-93"/>
              </a:rPr>
              <a:t>Tiêu chí đánh giá</a:t>
            </a:r>
          </a:p>
          <a:p>
            <a:pPr>
              <a:lnSpc>
                <a:spcPct val="150000"/>
              </a:lnSpc>
            </a:pPr>
            <a:r>
              <a:rPr lang="en-US" sz="2800" b="1">
                <a:solidFill>
                  <a:srgbClr val="0000FF"/>
                </a:solidFill>
                <a:latin typeface="HP001 4 hàng" pitchFamily="34" charset="-93"/>
              </a:rPr>
              <a:t>1. Viết đúng yêu cầu đề bài.</a:t>
            </a:r>
          </a:p>
          <a:p>
            <a:pPr>
              <a:lnSpc>
                <a:spcPct val="150000"/>
              </a:lnSpc>
            </a:pPr>
            <a:r>
              <a:rPr lang="en-US" sz="2800" b="1">
                <a:solidFill>
                  <a:srgbClr val="0000FF"/>
                </a:solidFill>
                <a:latin typeface="HP001 4 hàng" pitchFamily="34" charset="-93"/>
              </a:rPr>
              <a:t>2. Bài văn đủ 3 phần: Mở bài, thân bài, kết bài.</a:t>
            </a:r>
          </a:p>
          <a:p>
            <a:pPr>
              <a:lnSpc>
                <a:spcPct val="150000"/>
              </a:lnSpc>
            </a:pPr>
            <a:r>
              <a:rPr lang="en-US" sz="2800" b="1">
                <a:solidFill>
                  <a:srgbClr val="0000FF"/>
                </a:solidFill>
                <a:latin typeface="HP001 4 hàng" pitchFamily="34" charset="-93"/>
              </a:rPr>
              <a:t>3. Dùng từ ngữ phù hợp, câu văn đúng ngữ pháp.</a:t>
            </a:r>
          </a:p>
          <a:p>
            <a:pPr>
              <a:lnSpc>
                <a:spcPct val="150000"/>
              </a:lnSpc>
            </a:pPr>
            <a:r>
              <a:rPr lang="en-US" sz="2800" b="1">
                <a:solidFill>
                  <a:srgbClr val="0000FF"/>
                </a:solidFill>
                <a:latin typeface="HP001 4 hàng" pitchFamily="34" charset="-93"/>
              </a:rPr>
              <a:t>4. Có sử dụng hình ảnh so sánh, nhân hóa.</a:t>
            </a:r>
            <a:endParaRPr lang="en-US" sz="2800" b="1">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1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8" name="WordArt 4"/>
          <p:cNvSpPr>
            <a:spLocks noChangeArrowheads="1" noChangeShapeType="1" noTextEdit="1"/>
          </p:cNvSpPr>
          <p:nvPr/>
        </p:nvSpPr>
        <p:spPr bwMode="auto">
          <a:xfrm>
            <a:off x="1905000" y="2219325"/>
            <a:ext cx="6477000" cy="1743075"/>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Chúc</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các</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em</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chăm</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ngoan</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học</a:t>
            </a:r>
            <a:r>
              <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giỏi</a:t>
            </a:r>
            <a:endParaRPr lang="en-US" sz="3600"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A01 (3)"/>
          <p:cNvPicPr>
            <a:picLocks noChangeAspect="1" noChangeArrowheads="1"/>
          </p:cNvPicPr>
          <p:nvPr/>
        </p:nvPicPr>
        <p:blipFill>
          <a:blip r:embed="rId2" cstate="print"/>
          <a:srcRect/>
          <a:stretch>
            <a:fillRect/>
          </a:stretch>
        </p:blipFill>
        <p:spPr bwMode="auto">
          <a:xfrm>
            <a:off x="30163" y="0"/>
            <a:ext cx="4557712" cy="3505200"/>
          </a:xfrm>
          <a:prstGeom prst="rect">
            <a:avLst/>
          </a:prstGeom>
          <a:noFill/>
          <a:ln w="9525">
            <a:noFill/>
            <a:miter lim="800000"/>
            <a:headEnd/>
            <a:tailEnd/>
          </a:ln>
        </p:spPr>
      </p:pic>
      <p:pic>
        <p:nvPicPr>
          <p:cNvPr id="15" name="Picture 14"/>
          <p:cNvPicPr>
            <a:picLocks noChangeAspect="1"/>
          </p:cNvPicPr>
          <p:nvPr/>
        </p:nvPicPr>
        <p:blipFill>
          <a:blip r:embed="rId3" cstate="print"/>
          <a:stretch>
            <a:fillRect/>
          </a:stretch>
        </p:blipFill>
        <p:spPr>
          <a:xfrm>
            <a:off x="4664075" y="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2" descr="C:\Users\Admin\Desktop\m-cây_mít.jpg"/>
          <p:cNvPicPr>
            <a:picLocks noChangeAspect="1" noChangeArrowheads="1"/>
          </p:cNvPicPr>
          <p:nvPr/>
        </p:nvPicPr>
        <p:blipFill>
          <a:blip r:embed="rId4" cstate="print"/>
          <a:srcRect/>
          <a:stretch>
            <a:fillRect/>
          </a:stretch>
        </p:blipFill>
        <p:spPr bwMode="auto">
          <a:xfrm>
            <a:off x="0" y="3505200"/>
            <a:ext cx="4572000" cy="3352800"/>
          </a:xfrm>
          <a:prstGeom prst="rect">
            <a:avLst/>
          </a:prstGeom>
          <a:noFill/>
          <a:ln w="9525">
            <a:noFill/>
            <a:miter lim="800000"/>
            <a:headEnd/>
            <a:tailEnd/>
          </a:ln>
        </p:spPr>
      </p:pic>
      <p:pic>
        <p:nvPicPr>
          <p:cNvPr id="5125" name="Picture 3" descr="C:\Users\Admin\Desktop\viem-dai-trang-cay-xoai-01.jpg"/>
          <p:cNvPicPr>
            <a:picLocks noChangeAspect="1" noChangeArrowheads="1"/>
          </p:cNvPicPr>
          <p:nvPr/>
        </p:nvPicPr>
        <p:blipFill>
          <a:blip r:embed="rId5" cstate="print"/>
          <a:srcRect/>
          <a:stretch>
            <a:fillRect/>
          </a:stretch>
        </p:blipFill>
        <p:spPr bwMode="auto">
          <a:xfrm>
            <a:off x="4694238" y="3581400"/>
            <a:ext cx="4343400" cy="3200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76200" y="76200"/>
            <a:ext cx="4343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7" descr="C:\Users\Admin\Desktop\images (1).jpg"/>
          <p:cNvPicPr>
            <a:picLocks noChangeAspect="1" noChangeArrowheads="1"/>
          </p:cNvPicPr>
          <p:nvPr/>
        </p:nvPicPr>
        <p:blipFill>
          <a:blip r:embed="rId3" cstate="print"/>
          <a:srcRect/>
          <a:stretch>
            <a:fillRect/>
          </a:stretch>
        </p:blipFill>
        <p:spPr bwMode="auto">
          <a:xfrm>
            <a:off x="4648200" y="90488"/>
            <a:ext cx="4464050" cy="3414712"/>
          </a:xfrm>
          <a:prstGeom prst="rect">
            <a:avLst/>
          </a:prstGeom>
          <a:noFill/>
          <a:ln w="9525">
            <a:noFill/>
            <a:miter lim="800000"/>
            <a:headEnd/>
            <a:tailEnd/>
          </a:ln>
        </p:spPr>
      </p:pic>
      <p:pic>
        <p:nvPicPr>
          <p:cNvPr id="6148" name="Picture 8" descr="C:\Users\Admin\Desktop\SAM_1409.JPG"/>
          <p:cNvPicPr>
            <a:picLocks noChangeAspect="1" noChangeArrowheads="1"/>
          </p:cNvPicPr>
          <p:nvPr/>
        </p:nvPicPr>
        <p:blipFill>
          <a:blip r:embed="rId4" cstate="print"/>
          <a:srcRect/>
          <a:stretch>
            <a:fillRect/>
          </a:stretch>
        </p:blipFill>
        <p:spPr bwMode="auto">
          <a:xfrm>
            <a:off x="76200" y="3581400"/>
            <a:ext cx="4343400" cy="3276600"/>
          </a:xfrm>
          <a:prstGeom prst="rect">
            <a:avLst/>
          </a:prstGeom>
          <a:noFill/>
          <a:ln w="9525">
            <a:noFill/>
            <a:miter lim="800000"/>
            <a:headEnd/>
            <a:tailEnd/>
          </a:ln>
        </p:spPr>
      </p:pic>
      <p:pic>
        <p:nvPicPr>
          <p:cNvPr id="6149" name="Picture 9" descr="C:\Users\Admin\Desktop\6f6e286031f36e5.jpg"/>
          <p:cNvPicPr>
            <a:picLocks noChangeAspect="1" noChangeArrowheads="1"/>
          </p:cNvPicPr>
          <p:nvPr/>
        </p:nvPicPr>
        <p:blipFill>
          <a:blip r:embed="rId5" cstate="print"/>
          <a:srcRect/>
          <a:stretch>
            <a:fillRect/>
          </a:stretch>
        </p:blipFill>
        <p:spPr bwMode="auto">
          <a:xfrm>
            <a:off x="4572000" y="3565525"/>
            <a:ext cx="454025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TextBox 2"/>
          <p:cNvSpPr txBox="1">
            <a:spLocks noChangeArrowheads="1"/>
          </p:cNvSpPr>
          <p:nvPr/>
        </p:nvSpPr>
        <p:spPr bwMode="auto">
          <a:xfrm>
            <a:off x="0" y="1774825"/>
            <a:ext cx="1295400" cy="523875"/>
          </a:xfrm>
          <a:prstGeom prst="rect">
            <a:avLst/>
          </a:prstGeom>
          <a:noFill/>
          <a:ln w="9525">
            <a:noFill/>
            <a:miter lim="800000"/>
            <a:headEnd/>
            <a:tailEnd/>
          </a:ln>
        </p:spPr>
        <p:txBody>
          <a:bodyPr>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152400" y="2327275"/>
            <a:ext cx="7010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514350" indent="-514350" eaLnBrk="1" hangingPunct="1">
              <a:lnSpc>
                <a:spcPct val="150000"/>
              </a:lnSpc>
              <a:buFontTx/>
              <a:buAutoNum type="arabicPeriod"/>
              <a:defRPr/>
            </a:pPr>
            <a:r>
              <a:rPr lang="en-US" sz="2800" b="1" dirty="0" err="1">
                <a:solidFill>
                  <a:srgbClr val="0000FF"/>
                </a:solidFill>
                <a:latin typeface="HP001 4 hàng" pitchFamily="34" charset="-93"/>
              </a:rPr>
              <a:t>Xây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dựng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dàn</a:t>
            </a:r>
            <a:r>
              <a:rPr lang="en-US" sz="2800" b="1" dirty="0">
                <a:solidFill>
                  <a:srgbClr val="0000FF"/>
                </a:solidFill>
                <a:latin typeface="HP001 4 hàng" pitchFamily="34" charset="-93"/>
              </a:rPr>
              <a:t> ý:</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Giới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thiệu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định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tả</a:t>
            </a:r>
            <a:r>
              <a:rPr lang="en-US" sz="2800" b="1" dirty="0">
                <a:solidFill>
                  <a:srgbClr val="0000FF"/>
                </a:solidFill>
                <a:latin typeface="HP001 4 hàng" pitchFamily="34" charset="-93"/>
              </a:rPr>
              <a:t>.</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Tả</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bao</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quát</a:t>
            </a:r>
            <a:r>
              <a:rPr lang="en-US" sz="2800" b="1" dirty="0">
                <a:solidFill>
                  <a:srgbClr val="0000FF"/>
                </a:solidFill>
                <a:latin typeface="HP001 4 hàng" pitchFamily="34" charset="-93"/>
              </a:rPr>
              <a:t>.</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Tả</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từng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bộ</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phận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của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a:t>
            </a:r>
          </a:p>
          <a:p>
            <a:pPr eaLnBrk="1" hangingPunct="1">
              <a:lnSpc>
                <a:spcPct val="150000"/>
              </a:lnSpc>
              <a:defRPr/>
            </a:pPr>
            <a:r>
              <a:rPr lang="en-US" sz="2800" b="1" dirty="0">
                <a:solidFill>
                  <a:srgbClr val="0000FF"/>
                </a:solidFill>
                <a:latin typeface="HP001 4 hàng" pitchFamily="34" charset="-93"/>
              </a:rPr>
              <a:t>-</a:t>
            </a:r>
            <a:r>
              <a:rPr lang="en-US" sz="2800" b="1" dirty="0" err="1">
                <a:solidFill>
                  <a:srgbClr val="0000FF"/>
                </a:solidFill>
                <a:latin typeface="HP001 4 hàng" pitchFamily="34" charset="-93"/>
              </a:rPr>
              <a:t>Nêu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ích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lợi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của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nêu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cảm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nghĩ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của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a:t>
            </a:r>
            <a:endParaRPr lang="en-US" sz="2800" b="1" dirty="0">
              <a:solidFill>
                <a:srgbClr val="FF0000"/>
              </a:solidFill>
              <a:latin typeface="HP001 4 hàng" pitchFamily="34" charset="-93"/>
            </a:endParaRPr>
          </a:p>
        </p:txBody>
      </p:sp>
      <p:sp>
        <p:nvSpPr>
          <p:cNvPr id="6" name="Right Arrow 5"/>
          <p:cNvSpPr/>
          <p:nvPr/>
        </p:nvSpPr>
        <p:spPr>
          <a:xfrm>
            <a:off x="4114800" y="3343275"/>
            <a:ext cx="19812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 name="Rectangle 6"/>
          <p:cNvSpPr>
            <a:spLocks noChangeArrowheads="1"/>
          </p:cNvSpPr>
          <p:nvPr/>
        </p:nvSpPr>
        <p:spPr bwMode="auto">
          <a:xfrm>
            <a:off x="6215063" y="3133725"/>
            <a:ext cx="1328737" cy="523875"/>
          </a:xfrm>
          <a:prstGeom prst="rect">
            <a:avLst/>
          </a:prstGeom>
          <a:noFill/>
          <a:ln w="9525">
            <a:noFill/>
            <a:miter lim="800000"/>
            <a:headEnd/>
            <a:tailEnd/>
          </a:ln>
        </p:spPr>
        <p:txBody>
          <a:bodyPr wrap="none">
            <a:spAutoFit/>
          </a:bodyPr>
          <a:lstStyle/>
          <a:p>
            <a:r>
              <a:rPr lang="en-US" sz="2800" b="1">
                <a:solidFill>
                  <a:srgbClr val="FF0000"/>
                </a:solidFill>
                <a:latin typeface="HP001 4 hàng" pitchFamily="34" charset="-93"/>
              </a:rPr>
              <a:t>Mở bài</a:t>
            </a:r>
          </a:p>
        </p:txBody>
      </p:sp>
      <p:sp>
        <p:nvSpPr>
          <p:cNvPr id="8" name="Right Brace 7"/>
          <p:cNvSpPr/>
          <p:nvPr/>
        </p:nvSpPr>
        <p:spPr>
          <a:xfrm>
            <a:off x="4419600" y="3989388"/>
            <a:ext cx="447675" cy="735012"/>
          </a:xfrm>
          <a:prstGeom prst="righ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p>
        </p:txBody>
      </p:sp>
      <p:sp>
        <p:nvSpPr>
          <p:cNvPr id="9" name="Right Arrow 8"/>
          <p:cNvSpPr/>
          <p:nvPr/>
        </p:nvSpPr>
        <p:spPr>
          <a:xfrm>
            <a:off x="5149850" y="4238625"/>
            <a:ext cx="876300" cy="1524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0" name="Rectangle 9"/>
          <p:cNvSpPr>
            <a:spLocks noChangeArrowheads="1"/>
          </p:cNvSpPr>
          <p:nvPr/>
        </p:nvSpPr>
        <p:spPr bwMode="auto">
          <a:xfrm>
            <a:off x="6145213" y="4048125"/>
            <a:ext cx="1703387" cy="523875"/>
          </a:xfrm>
          <a:prstGeom prst="rect">
            <a:avLst/>
          </a:prstGeom>
          <a:noFill/>
          <a:ln w="9525">
            <a:noFill/>
            <a:miter lim="800000"/>
            <a:headEnd/>
            <a:tailEnd/>
          </a:ln>
        </p:spPr>
        <p:txBody>
          <a:bodyPr wrap="none">
            <a:spAutoFit/>
          </a:bodyPr>
          <a:lstStyle/>
          <a:p>
            <a:r>
              <a:rPr lang="en-US" sz="2800" b="1">
                <a:solidFill>
                  <a:srgbClr val="FF0000"/>
                </a:solidFill>
                <a:latin typeface="HP001 4 hàng" pitchFamily="34" charset="-93"/>
              </a:rPr>
              <a:t>Thân bài</a:t>
            </a:r>
          </a:p>
        </p:txBody>
      </p:sp>
      <p:sp>
        <p:nvSpPr>
          <p:cNvPr id="11" name="Right Arrow 10"/>
          <p:cNvSpPr/>
          <p:nvPr/>
        </p:nvSpPr>
        <p:spPr>
          <a:xfrm>
            <a:off x="7162800" y="5208588"/>
            <a:ext cx="533400" cy="177800"/>
          </a:xfrm>
          <a:prstGeom prst="rightArrow">
            <a:avLst/>
          </a:prstGeom>
          <a:solidFill>
            <a:srgbClr val="0000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2" name="Rectangle 11"/>
          <p:cNvSpPr>
            <a:spLocks noChangeArrowheads="1"/>
          </p:cNvSpPr>
          <p:nvPr/>
        </p:nvSpPr>
        <p:spPr bwMode="auto">
          <a:xfrm>
            <a:off x="7723188" y="5043488"/>
            <a:ext cx="1344612" cy="523875"/>
          </a:xfrm>
          <a:prstGeom prst="rect">
            <a:avLst/>
          </a:prstGeom>
          <a:noFill/>
          <a:ln w="9525">
            <a:noFill/>
            <a:miter lim="800000"/>
            <a:headEnd/>
            <a:tailEnd/>
          </a:ln>
        </p:spPr>
        <p:txBody>
          <a:bodyPr wrap="none">
            <a:spAutoFit/>
          </a:bodyPr>
          <a:lstStyle/>
          <a:p>
            <a:r>
              <a:rPr lang="en-US" sz="2800" b="1">
                <a:solidFill>
                  <a:srgbClr val="FF0000"/>
                </a:solidFill>
                <a:latin typeface="HP001 4 hàng" pitchFamily="34" charset="-93"/>
              </a:rPr>
              <a:t>Kết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animBg="1"/>
      <p:bldP spid="10"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8196" name="TextBox 2"/>
          <p:cNvSpPr txBox="1">
            <a:spLocks noChangeArrowheads="1"/>
          </p:cNvSpPr>
          <p:nvPr/>
        </p:nvSpPr>
        <p:spPr bwMode="auto">
          <a:xfrm>
            <a:off x="0" y="1652588"/>
            <a:ext cx="1295400" cy="523875"/>
          </a:xfrm>
          <a:prstGeom prst="rect">
            <a:avLst/>
          </a:prstGeom>
          <a:noFill/>
          <a:ln w="9525">
            <a:noFill/>
            <a:miter lim="800000"/>
            <a:headEnd/>
            <a:tailEnd/>
          </a:ln>
        </p:spPr>
        <p:txBody>
          <a:bodyPr>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152400" y="2205038"/>
            <a:ext cx="90011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n-US" sz="2800" b="1" dirty="0">
                <a:solidFill>
                  <a:srgbClr val="0000FF"/>
                </a:solidFill>
                <a:latin typeface="HP001 4 hàng" pitchFamily="34" charset="-93"/>
              </a:rPr>
              <a:t>2.Chọn </a:t>
            </a:r>
            <a:r>
              <a:rPr lang="en-US" sz="2800" b="1" dirty="0" err="1">
                <a:solidFill>
                  <a:srgbClr val="0000FF"/>
                </a:solidFill>
                <a:latin typeface="HP001 4 hàng" pitchFamily="34" charset="-93"/>
              </a:rPr>
              <a:t>cách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mở</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a:t>
            </a:r>
          </a:p>
          <a:p>
            <a:pPr marL="514350" indent="-514350" algn="just" eaLnBrk="1" hangingPunct="1">
              <a:buFontTx/>
              <a:buAutoNum type="alphaLcParenR"/>
              <a:defRPr/>
            </a:pPr>
            <a:r>
              <a:rPr lang="en-US" sz="2800" b="1" dirty="0" err="1">
                <a:solidFill>
                  <a:srgbClr val="0000FF"/>
                </a:solidFill>
                <a:latin typeface="HP001 4 hàng" pitchFamily="34" charset="-93"/>
              </a:rPr>
              <a:t>Mở</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trực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tiếp</a:t>
            </a:r>
            <a:r>
              <a:rPr lang="en-US" sz="2800" b="1" dirty="0">
                <a:solidFill>
                  <a:srgbClr val="0000FF"/>
                </a:solidFill>
                <a:latin typeface="HP001 4 hàng" pitchFamily="34" charset="-93"/>
              </a:rPr>
              <a:t>.</a:t>
            </a:r>
          </a:p>
          <a:p>
            <a:pPr algn="just" eaLnBrk="1" hangingPunct="1">
              <a:lnSpc>
                <a:spcPct val="150000"/>
              </a:lnSpc>
              <a:defRPr/>
            </a:pPr>
            <a:r>
              <a:rPr lang="en-US" sz="2800" b="1" dirty="0">
                <a:solidFill>
                  <a:srgbClr val="FF0000"/>
                </a:solidFill>
                <a:latin typeface="HP001 4 hàng" pitchFamily="34" charset="-93"/>
              </a:rPr>
              <a:t>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Trước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sân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nhà</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có</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trồng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một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mai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quý</a:t>
            </a:r>
            <a:r>
              <a:rPr lang="en-US" sz="2800" b="1" dirty="0">
                <a:solidFill>
                  <a:srgbClr val="0000FF"/>
                </a:solidFill>
                <a:latin typeface="HP001 4 hàng" pitchFamily="34" charset="-93"/>
              </a:rPr>
              <a:t>.</a:t>
            </a:r>
          </a:p>
          <a:p>
            <a:pPr algn="just" eaLnBrk="1" hangingPunct="1">
              <a:lnSpc>
                <a:spcPct val="150000"/>
              </a:lnSpc>
              <a:defRPr/>
            </a:pPr>
            <a:r>
              <a:rPr lang="en-US" sz="2800" b="1" dirty="0">
                <a:solidFill>
                  <a:srgbClr val="0000FF"/>
                </a:solidFill>
                <a:latin typeface="HP001 4 hàng" pitchFamily="34" charset="-93"/>
              </a:rPr>
              <a:t>b) </a:t>
            </a:r>
            <a:r>
              <a:rPr lang="en-US" sz="2800" b="1" dirty="0" err="1">
                <a:solidFill>
                  <a:srgbClr val="0000FF"/>
                </a:solidFill>
                <a:latin typeface="HP001 4 hàng" pitchFamily="34" charset="-93"/>
              </a:rPr>
              <a:t>Mở</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bài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gián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tiếp</a:t>
            </a:r>
            <a:r>
              <a:rPr lang="en-US" sz="2800" b="1" dirty="0">
                <a:solidFill>
                  <a:srgbClr val="0000FF"/>
                </a:solidFill>
                <a:latin typeface="HP001 4 hàng" pitchFamily="34" charset="-93"/>
              </a:rPr>
              <a:t>.</a:t>
            </a:r>
          </a:p>
          <a:p>
            <a:pPr algn="just" eaLnBrk="1" hangingPunct="1">
              <a:lnSpc>
                <a:spcPct val="150000"/>
              </a:lnSpc>
              <a:defRPr/>
            </a:pPr>
            <a:r>
              <a:rPr lang="en-US" sz="2800" b="1" dirty="0">
                <a:solidFill>
                  <a:srgbClr val="FF0000"/>
                </a:solidFill>
                <a:latin typeface="HP001 4 hàng" pitchFamily="34" charset="-93"/>
              </a:rPr>
              <a:t>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Hè</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vừa</a:t>
            </a:r>
            <a:r>
              <a:rPr lang="en-US" sz="2800" b="1" dirty="0">
                <a:solidFill>
                  <a:srgbClr val="0000FF"/>
                </a:solidFill>
                <a:latin typeface="HP001 4 hàng" pitchFamily="34" charset="-93"/>
              </a:rPr>
              <a:t> qua,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được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bố</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mẹ</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cho</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nghỉ</a:t>
            </a:r>
            <a:r>
              <a:rPr lang="en-US" sz="2800" b="1" dirty="0">
                <a:solidFill>
                  <a:srgbClr val="0000FF"/>
                </a:solidFill>
                <a:latin typeface="HP001 4 hàng" pitchFamily="34" charset="-93"/>
              </a:rPr>
              <a:t> ở </a:t>
            </a:r>
            <a:r>
              <a:rPr lang="en-US" sz="2800" b="1" dirty="0" err="1">
                <a:solidFill>
                  <a:srgbClr val="0000FF"/>
                </a:solidFill>
                <a:latin typeface="HP001 4 hàng" pitchFamily="34" charset="-93"/>
              </a:rPr>
              <a:t>biển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Bãi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biển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có</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biết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bao</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cảnh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đẹp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nhưng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em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thích</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nhất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được</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ngồi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dưới</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bóng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cây</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dừa</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để</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hưởng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những</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làn</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gió</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mát</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rượi</a:t>
            </a:r>
            <a:r>
              <a:rPr lang="en-US" sz="2800" b="1" dirty="0">
                <a:solidFill>
                  <a:srgbClr val="0000FF"/>
                </a:solidFill>
                <a:latin typeface="HP001 4 hàng" pitchFamily="34" charset="-93"/>
              </a:rPr>
              <a:t>.</a:t>
            </a:r>
            <a:endParaRPr lang="en-US" sz="2800" b="1" dirty="0">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9220" name="TextBox 2"/>
          <p:cNvSpPr txBox="1">
            <a:spLocks noChangeArrowheads="1"/>
          </p:cNvSpPr>
          <p:nvPr/>
        </p:nvSpPr>
        <p:spPr bwMode="auto">
          <a:xfrm>
            <a:off x="0" y="1774825"/>
            <a:ext cx="1295400" cy="523875"/>
          </a:xfrm>
          <a:prstGeom prst="rect">
            <a:avLst/>
          </a:prstGeom>
          <a:noFill/>
          <a:ln w="9525">
            <a:noFill/>
            <a:miter lim="800000"/>
            <a:headEnd/>
            <a:tailEnd/>
          </a:ln>
        </p:spPr>
        <p:txBody>
          <a:bodyPr>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152400" y="2327275"/>
            <a:ext cx="9001125" cy="4400550"/>
          </a:xfrm>
          <a:prstGeom prst="rect">
            <a:avLst/>
          </a:prstGeom>
          <a:noFill/>
          <a:ln w="9525">
            <a:noFill/>
            <a:miter lim="800000"/>
            <a:headEnd/>
            <a:tailEnd/>
          </a:ln>
        </p:spPr>
        <p:txBody>
          <a:bodyPr>
            <a:spAutoFit/>
          </a:bodyPr>
          <a:lstStyle/>
          <a:p>
            <a:pPr algn="just"/>
            <a:r>
              <a:rPr lang="en-US" sz="2800" b="1">
                <a:solidFill>
                  <a:srgbClr val="0000FF"/>
                </a:solidFill>
                <a:latin typeface="HP001 4 hàng" pitchFamily="34" charset="-93"/>
              </a:rPr>
              <a:t>3. Viết từng đoạn thân bài.</a:t>
            </a:r>
          </a:p>
          <a:p>
            <a:pPr algn="just">
              <a:lnSpc>
                <a:spcPct val="150000"/>
              </a:lnSpc>
            </a:pPr>
            <a:r>
              <a:rPr lang="en-US" sz="2800" b="1">
                <a:solidFill>
                  <a:srgbClr val="FF0000"/>
                </a:solidFill>
                <a:latin typeface="HP001 4 hàng" pitchFamily="34" charset="-93"/>
              </a:rPr>
              <a:t>M: </a:t>
            </a:r>
            <a:r>
              <a:rPr lang="en-US" sz="2800" b="1">
                <a:solidFill>
                  <a:srgbClr val="0000FF"/>
                </a:solidFill>
                <a:latin typeface="HP001 4 hàng" pitchFamily="34" charset="-93"/>
              </a:rPr>
              <a:t>Từ xa nhìn lại, em thấy cây dừa cao to, xùm xòa. Thân cây được bao bọc bên ngoài bằng lớp vỏ cứng, sần sùi. Các tàu lá dừa màu xanh sẫm, to và xòe ra mọi phía. Những tàu lá như đang dùng chiếc vĩ cầm của mình kéo thành một bản nhạc, hòa tấu cùng tiếng sóng biển, tiếng gió rì rào tạo nên những âm thanh êm dịu.</a:t>
            </a:r>
            <a:endParaRPr lang="en-US" sz="2800" b="1">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0244" name="TextBox 2"/>
          <p:cNvSpPr txBox="1">
            <a:spLocks noChangeArrowheads="1"/>
          </p:cNvSpPr>
          <p:nvPr/>
        </p:nvSpPr>
        <p:spPr bwMode="auto">
          <a:xfrm>
            <a:off x="0" y="1774825"/>
            <a:ext cx="1295400" cy="523875"/>
          </a:xfrm>
          <a:prstGeom prst="rect">
            <a:avLst/>
          </a:prstGeom>
          <a:noFill/>
          <a:ln w="9525">
            <a:noFill/>
            <a:miter lim="800000"/>
            <a:headEnd/>
            <a:tailEnd/>
          </a:ln>
        </p:spPr>
        <p:txBody>
          <a:bodyPr>
            <a:spAutoFit/>
          </a:bodyPr>
          <a:lstStyle/>
          <a:p>
            <a:r>
              <a:rPr lang="en-US" sz="2800" b="1">
                <a:solidFill>
                  <a:srgbClr val="0000FF"/>
                </a:solidFill>
                <a:latin typeface="HP001 4 hàng" pitchFamily="34" charset="-93"/>
              </a:rPr>
              <a:t>Gợi ý:</a:t>
            </a:r>
            <a:endParaRPr lang="en-US" sz="2800" b="1">
              <a:solidFill>
                <a:srgbClr val="FF0000"/>
              </a:solidFill>
              <a:latin typeface="HP001 4 hàng" pitchFamily="34" charset="-93"/>
            </a:endParaRPr>
          </a:p>
        </p:txBody>
      </p:sp>
      <p:sp>
        <p:nvSpPr>
          <p:cNvPr id="5" name="TextBox 2"/>
          <p:cNvSpPr txBox="1">
            <a:spLocks noChangeArrowheads="1"/>
          </p:cNvSpPr>
          <p:nvPr/>
        </p:nvSpPr>
        <p:spPr bwMode="auto">
          <a:xfrm>
            <a:off x="152400" y="2327275"/>
            <a:ext cx="9001125" cy="2030413"/>
          </a:xfrm>
          <a:prstGeom prst="rect">
            <a:avLst/>
          </a:prstGeom>
          <a:noFill/>
          <a:ln w="9525">
            <a:noFill/>
            <a:miter lim="800000"/>
            <a:headEnd/>
            <a:tailEnd/>
          </a:ln>
        </p:spPr>
        <p:txBody>
          <a:bodyPr>
            <a:spAutoFit/>
          </a:bodyPr>
          <a:lstStyle/>
          <a:p>
            <a:pPr algn="just">
              <a:lnSpc>
                <a:spcPct val="150000"/>
              </a:lnSpc>
            </a:pPr>
            <a:r>
              <a:rPr lang="en-US" sz="2800" b="1">
                <a:solidFill>
                  <a:srgbClr val="0000FF"/>
                </a:solidFill>
                <a:latin typeface="HP001 4 hàng" pitchFamily="34" charset="-93"/>
              </a:rPr>
              <a:t>4. Chọn cách kết bài.</a:t>
            </a:r>
          </a:p>
          <a:p>
            <a:pPr algn="just">
              <a:lnSpc>
                <a:spcPct val="150000"/>
              </a:lnSpc>
            </a:pPr>
            <a:r>
              <a:rPr lang="en-US" sz="2800" b="1">
                <a:solidFill>
                  <a:srgbClr val="0000FF"/>
                </a:solidFill>
                <a:latin typeface="HP001 4 hàng" pitchFamily="34" charset="-93"/>
              </a:rPr>
              <a:t>a) Kết bài mở rộng.</a:t>
            </a:r>
          </a:p>
          <a:p>
            <a:pPr algn="just">
              <a:lnSpc>
                <a:spcPct val="150000"/>
              </a:lnSpc>
            </a:pPr>
            <a:r>
              <a:rPr lang="en-US" sz="2800" b="1">
                <a:solidFill>
                  <a:srgbClr val="0000FF"/>
                </a:solidFill>
                <a:latin typeface="HP001 4 hàng" pitchFamily="34" charset="-93"/>
              </a:rPr>
              <a:t>b) Kết bài không mở rộng.</a:t>
            </a:r>
            <a:endParaRPr lang="en-US" sz="2800" b="1">
              <a:solidFill>
                <a:srgbClr val="FF0000"/>
              </a:solidFill>
              <a:latin typeface="HP001 4 hàng" pitchFamily="34"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2"/>
          <p:cNvSpPr txBox="1">
            <a:spLocks noChangeArrowheads="1"/>
          </p:cNvSpPr>
          <p:nvPr/>
        </p:nvSpPr>
        <p:spPr bwMode="auto">
          <a:xfrm>
            <a:off x="80963" y="1731963"/>
            <a:ext cx="90011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auto">
              <a:spcBef>
                <a:spcPct val="50000"/>
              </a:spcBef>
              <a:spcAft>
                <a:spcPts val="0"/>
              </a:spcAft>
              <a:defRPr/>
            </a:pPr>
            <a:r>
              <a:rPr lang="en-US" sz="2650" b="1" dirty="0">
                <a:solidFill>
                  <a:srgbClr val="FF0000"/>
                </a:solidFill>
                <a:latin typeface="HP001 4 hàng" pitchFamily="34" charset="-93"/>
              </a:rPr>
              <a:t>1/ </a:t>
            </a:r>
            <a:r>
              <a:rPr lang="en-US" sz="2650" b="1" dirty="0" err="1">
                <a:solidFill>
                  <a:srgbClr val="FF0000"/>
                </a:solidFill>
                <a:latin typeface="HP001 4 hàng" pitchFamily="34" charset="-93"/>
              </a:rPr>
              <a:t>Mở</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Giới</a:t>
            </a:r>
            <a:r>
              <a:rPr lang="en-US" sz="2650" b="1" dirty="0">
                <a:latin typeface="HP001 4 hàng" pitchFamily="34" charset="-93"/>
              </a:rPr>
              <a:t> </a:t>
            </a:r>
            <a:r>
              <a:rPr lang="en-US" sz="2650" b="1" dirty="0" err="1">
                <a:latin typeface="HP001 4 hàng" pitchFamily="34" charset="-93"/>
              </a:rPr>
              <a:t>thiệu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định</a:t>
            </a:r>
            <a:r>
              <a:rPr lang="en-US" sz="2650" b="1" dirty="0">
                <a:latin typeface="HP001 4 hàng" pitchFamily="34" charset="-93"/>
              </a:rPr>
              <a:t> </a:t>
            </a:r>
            <a:r>
              <a:rPr lang="en-US" sz="2650" b="1" dirty="0" err="1">
                <a:latin typeface="HP001 4 hàng" pitchFamily="34" charset="-93"/>
              </a:rPr>
              <a:t>tả</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 ở </a:t>
            </a:r>
            <a:r>
              <a:rPr lang="en-US" sz="2650" b="1" dirty="0" err="1">
                <a:latin typeface="HP001 4 hàng" pitchFamily="34" charset="-93"/>
              </a:rPr>
              <a:t>đâu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do </a:t>
            </a:r>
            <a:r>
              <a:rPr lang="en-US" sz="2650" b="1" dirty="0" err="1">
                <a:latin typeface="HP001 4 hàng" pitchFamily="34" charset="-93"/>
              </a:rPr>
              <a:t>ai</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2/ </a:t>
            </a:r>
            <a:r>
              <a:rPr lang="en-US" sz="2650" b="1" dirty="0" err="1">
                <a:solidFill>
                  <a:srgbClr val="FF0000"/>
                </a:solidFill>
                <a:latin typeface="HP001 4 hàng" pitchFamily="34" charset="-93"/>
              </a:rPr>
              <a:t>Thân</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p>
          <a:p>
            <a:pPr algn="just" fontAlgn="auto">
              <a:spcBef>
                <a:spcPct val="50000"/>
              </a:spcBef>
              <a:spcAft>
                <a:spcPts val="0"/>
              </a:spcAft>
              <a:defRPr/>
            </a:pPr>
            <a:r>
              <a:rPr lang="en-US" sz="2650" b="1" dirty="0">
                <a:solidFill>
                  <a:srgbClr val="0000CC"/>
                </a:solidFill>
                <a:latin typeface="HP001 4 hàng" pitchFamily="34" charset="-93"/>
              </a:rPr>
              <a:t>a/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bao</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quát</a:t>
            </a:r>
            <a:r>
              <a:rPr lang="en-US" sz="2650" b="1" dirty="0">
                <a:solidFill>
                  <a:srgbClr val="0000CC"/>
                </a:solidFill>
                <a:latin typeface="HP001 4 hàng" pitchFamily="34" charset="-93"/>
              </a:rPr>
              <a:t>: </a:t>
            </a:r>
            <a:r>
              <a:rPr lang="en-US" sz="2650" b="1" dirty="0" err="1">
                <a:latin typeface="HP001 4 hàng" pitchFamily="34" charset="-93"/>
              </a:rPr>
              <a:t>Nhìn</a:t>
            </a:r>
            <a:r>
              <a:rPr lang="en-US" sz="2650" b="1" dirty="0">
                <a:latin typeface="HP001 4 hàng" pitchFamily="34" charset="-93"/>
              </a:rPr>
              <a:t> </a:t>
            </a:r>
            <a:r>
              <a:rPr lang="en-US" sz="2650" b="1" dirty="0" err="1">
                <a:latin typeface="HP001 4 hàng" pitchFamily="34" charset="-93"/>
              </a:rPr>
              <a:t>từ</a:t>
            </a:r>
            <a:r>
              <a:rPr lang="en-US" sz="2650" b="1" dirty="0">
                <a:latin typeface="HP001 4 hàng" pitchFamily="34" charset="-93"/>
              </a:rPr>
              <a:t> </a:t>
            </a:r>
            <a:r>
              <a:rPr lang="en-US" sz="2650" b="1" dirty="0" err="1">
                <a:latin typeface="HP001 4 hàng" pitchFamily="34" charset="-93"/>
              </a:rPr>
              <a:t>xa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có</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nổi</a:t>
            </a:r>
            <a:r>
              <a:rPr lang="en-US" sz="2650" b="1" dirty="0">
                <a:latin typeface="HP001 4 hàng" pitchFamily="34" charset="-93"/>
              </a:rPr>
              <a:t> </a:t>
            </a:r>
            <a:r>
              <a:rPr lang="en-US" sz="2650" b="1" dirty="0" err="1">
                <a:latin typeface="HP001 4 hàng" pitchFamily="34" charset="-93"/>
              </a:rPr>
              <a:t>bật</a:t>
            </a:r>
            <a:r>
              <a:rPr lang="en-US" sz="2650" b="1" dirty="0">
                <a:latin typeface="HP001 4 hàng" pitchFamily="34" charset="-93"/>
              </a:rPr>
              <a:t>? </a:t>
            </a:r>
            <a:r>
              <a:rPr lang="en-US" sz="2650" b="1" dirty="0" err="1">
                <a:latin typeface="HP001 4 hàng" pitchFamily="34" charset="-93"/>
              </a:rPr>
              <a:t>Đến</a:t>
            </a:r>
            <a:r>
              <a:rPr lang="en-US" sz="2650" b="1" dirty="0">
                <a:latin typeface="HP001 4 hàng" pitchFamily="34" charset="-93"/>
              </a:rPr>
              <a:t> </a:t>
            </a:r>
            <a:r>
              <a:rPr lang="en-US" sz="2650" b="1" dirty="0" err="1">
                <a:latin typeface="HP001 4 hàng" pitchFamily="34" charset="-93"/>
              </a:rPr>
              <a:t>gần</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như</a:t>
            </a:r>
            <a:r>
              <a:rPr lang="en-US" sz="2650" b="1" dirty="0">
                <a:latin typeface="HP001 4 hàng" pitchFamily="34" charset="-93"/>
              </a:rPr>
              <a:t> </a:t>
            </a:r>
            <a:r>
              <a:rPr lang="en-US" sz="2650" b="1" dirty="0" err="1">
                <a:latin typeface="HP001 4 hàng" pitchFamily="34" charset="-93"/>
              </a:rPr>
              <a:t>thế</a:t>
            </a:r>
            <a:r>
              <a:rPr lang="en-US" sz="2650" b="1" dirty="0">
                <a:latin typeface="HP001 4 hàng" pitchFamily="34" charset="-93"/>
              </a:rPr>
              <a:t> </a:t>
            </a:r>
            <a:r>
              <a:rPr lang="en-US" sz="2650" b="1" dirty="0" err="1">
                <a:latin typeface="HP001 4 hàng" pitchFamily="34" charset="-93"/>
              </a:rPr>
              <a:t>nào</a:t>
            </a:r>
            <a:r>
              <a:rPr lang="en-US" sz="2650" b="1" dirty="0">
                <a:latin typeface="HP001 4 hàng" pitchFamily="34" charset="-93"/>
              </a:rPr>
              <a:t>? </a:t>
            </a:r>
            <a:r>
              <a:rPr lang="en-US" sz="2650" b="1" dirty="0" err="1">
                <a:latin typeface="HP001 4 hàng" pitchFamily="34" charset="-93"/>
              </a:rPr>
              <a:t>Hình</a:t>
            </a:r>
            <a:r>
              <a:rPr lang="en-US" sz="2650" b="1" dirty="0">
                <a:latin typeface="HP001 4 hàng" pitchFamily="34" charset="-93"/>
              </a:rPr>
              <a:t> </a:t>
            </a:r>
            <a:r>
              <a:rPr lang="en-US" sz="2650" b="1" dirty="0" err="1">
                <a:latin typeface="HP001 4 hàng" pitchFamily="34" charset="-93"/>
              </a:rPr>
              <a:t>dáng</a:t>
            </a:r>
            <a:r>
              <a:rPr lang="en-US" sz="2650" b="1" dirty="0">
                <a:latin typeface="HP001 4 hàng" pitchFamily="34" charset="-93"/>
              </a:rPr>
              <a:t>, </a:t>
            </a:r>
            <a:r>
              <a:rPr lang="en-US" sz="2650" b="1" dirty="0" err="1">
                <a:latin typeface="HP001 4 hàng" pitchFamily="34" charset="-93"/>
              </a:rPr>
              <a:t>độ</a:t>
            </a:r>
            <a:r>
              <a:rPr lang="en-US" sz="2650" b="1" dirty="0">
                <a:latin typeface="HP001 4 hàng" pitchFamily="34" charset="-93"/>
              </a:rPr>
              <a:t> </a:t>
            </a:r>
            <a:r>
              <a:rPr lang="en-US" sz="2650" b="1" dirty="0" err="1">
                <a:latin typeface="HP001 4 hàng" pitchFamily="34" charset="-93"/>
              </a:rPr>
              <a:t>cao</a:t>
            </a:r>
            <a:r>
              <a:rPr lang="en-US" sz="2650" b="1" dirty="0">
                <a:latin typeface="HP001 4 hàng" pitchFamily="34" charset="-93"/>
              </a:rPr>
              <a:t>, </a:t>
            </a:r>
            <a:r>
              <a:rPr lang="en-US" sz="2650" b="1" dirty="0" err="1">
                <a:latin typeface="HP001 4 hàng" pitchFamily="34" charset="-93"/>
              </a:rPr>
              <a:t>màu</a:t>
            </a:r>
            <a:r>
              <a:rPr lang="en-US" sz="2650" b="1" dirty="0">
                <a:latin typeface="HP001 4 hàng" pitchFamily="34" charset="-93"/>
              </a:rPr>
              <a:t> </a:t>
            </a:r>
            <a:r>
              <a:rPr lang="en-US" sz="2650" b="1" dirty="0" err="1">
                <a:latin typeface="HP001 4 hàng" pitchFamily="34" charset="-93"/>
              </a:rPr>
              <a:t>sắc</a:t>
            </a:r>
            <a:r>
              <a:rPr lang="en-US" sz="2650" b="1" dirty="0">
                <a:latin typeface="HP001 4 hàng" pitchFamily="34" charset="-93"/>
              </a:rPr>
              <a:t>,…</a:t>
            </a:r>
          </a:p>
          <a:p>
            <a:pPr algn="just" fontAlgn="auto">
              <a:spcBef>
                <a:spcPts val="0"/>
              </a:spcBef>
              <a:spcAft>
                <a:spcPts val="0"/>
              </a:spcAft>
              <a:defRPr/>
            </a:pPr>
            <a:r>
              <a:rPr lang="en-US" sz="2650" b="1" dirty="0">
                <a:solidFill>
                  <a:srgbClr val="0000CC"/>
                </a:solidFill>
                <a:latin typeface="HP001 4 hàng" pitchFamily="34" charset="-93"/>
              </a:rPr>
              <a:t>b/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chi </a:t>
            </a:r>
            <a:r>
              <a:rPr lang="en-US" sz="2650" b="1" dirty="0" err="1">
                <a:solidFill>
                  <a:srgbClr val="0000CC"/>
                </a:solidFill>
                <a:latin typeface="HP001 4 hàng" pitchFamily="34" charset="-93"/>
              </a:rPr>
              <a:t>tiết</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từng</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bộ</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phận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của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cây</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Gốc</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rễ</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thân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cành</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lá</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hoa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quả</a:t>
            </a:r>
            <a:r>
              <a:rPr lang="en-US" sz="2650" b="1" dirty="0">
                <a:solidFill>
                  <a:srgbClr val="0000CC"/>
                </a:solidFill>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3/ </a:t>
            </a:r>
            <a:r>
              <a:rPr lang="en-US" sz="2650" b="1" dirty="0" err="1">
                <a:solidFill>
                  <a:srgbClr val="FF0000"/>
                </a:solidFill>
                <a:latin typeface="HP001 4 hàng" pitchFamily="34" charset="-93"/>
              </a:rPr>
              <a:t>Kết</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Nêu</a:t>
            </a:r>
            <a:r>
              <a:rPr lang="en-US" sz="2650" b="1" dirty="0">
                <a:latin typeface="HP001 4 hàng" pitchFamily="34" charset="-93"/>
              </a:rPr>
              <a:t> </a:t>
            </a:r>
            <a:r>
              <a:rPr lang="en-US" sz="2650" b="1" dirty="0" err="1">
                <a:latin typeface="HP001 4 hàng" pitchFamily="34" charset="-93"/>
              </a:rPr>
              <a:t>ích</a:t>
            </a:r>
            <a:r>
              <a:rPr lang="en-US" sz="2650" b="1" dirty="0">
                <a:latin typeface="HP001 4 hàng" pitchFamily="34" charset="-93"/>
              </a:rPr>
              <a:t> </a:t>
            </a:r>
            <a:r>
              <a:rPr lang="en-US" sz="2650" b="1" dirty="0" err="1">
                <a:latin typeface="HP001 4 hàng" pitchFamily="34" charset="-93"/>
              </a:rPr>
              <a:t>lợi</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tình</a:t>
            </a:r>
            <a:r>
              <a:rPr lang="en-US" sz="2650" b="1" dirty="0">
                <a:latin typeface="HP001 4 hàng" pitchFamily="34" charset="-93"/>
              </a:rPr>
              <a:t> </a:t>
            </a:r>
            <a:r>
              <a:rPr lang="en-US" sz="2650" b="1" dirty="0" err="1">
                <a:latin typeface="HP001 4 hàng" pitchFamily="34" charset="-93"/>
              </a:rPr>
              <a:t>cảm</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em</a:t>
            </a:r>
            <a:r>
              <a:rPr lang="en-US" sz="2650" b="1" dirty="0">
                <a:latin typeface="HP001 4 hàng" pitchFamily="34" charset="-93"/>
              </a:rPr>
              <a:t> </a:t>
            </a:r>
            <a:r>
              <a:rPr lang="en-US" sz="2650" b="1" dirty="0" err="1">
                <a:latin typeface="HP001 4 hàng" pitchFamily="34" charset="-93"/>
              </a:rPr>
              <a:t>đối</a:t>
            </a:r>
            <a:r>
              <a:rPr lang="en-US" sz="2650" b="1" dirty="0">
                <a:latin typeface="HP001 4 hàng" pitchFamily="34" charset="-93"/>
              </a:rPr>
              <a:t> </a:t>
            </a:r>
            <a:r>
              <a:rPr lang="en-US" sz="2650" b="1" dirty="0" err="1">
                <a:latin typeface="HP001 4 hàng" pitchFamily="34" charset="-93"/>
              </a:rPr>
              <a:t>với</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cách</a:t>
            </a:r>
            <a:r>
              <a:rPr lang="en-US" sz="2650" b="1" dirty="0">
                <a:latin typeface="HP001 4 hàng" pitchFamily="34" charset="-93"/>
              </a:rPr>
              <a:t> </a:t>
            </a:r>
            <a:r>
              <a:rPr lang="en-US" sz="2650" b="1" dirty="0" err="1">
                <a:latin typeface="HP001 4 hàng" pitchFamily="34" charset="-93"/>
              </a:rPr>
              <a:t>chăm</a:t>
            </a:r>
            <a:r>
              <a:rPr lang="en-US" sz="2650" b="1" dirty="0">
                <a:latin typeface="HP001 4 hàng" pitchFamily="34" charset="-93"/>
              </a:rPr>
              <a:t> </a:t>
            </a:r>
            <a:r>
              <a:rPr lang="en-US" sz="2650" b="1" dirty="0" err="1">
                <a:latin typeface="HP001 4 hàng" pitchFamily="34" charset="-93"/>
              </a:rPr>
              <a:t>sóc</a:t>
            </a:r>
            <a:r>
              <a:rPr lang="en-US" sz="2650" b="1" dirty="0">
                <a:latin typeface="HP001 4 hàng" pitchFamily="34" charset="-93"/>
              </a:rPr>
              <a:t>, </a:t>
            </a:r>
            <a:r>
              <a:rPr lang="en-US" sz="2650" b="1" dirty="0" err="1">
                <a:latin typeface="HP001 4 hàng" pitchFamily="34" charset="-93"/>
              </a:rPr>
              <a:t>bảo</a:t>
            </a:r>
            <a:r>
              <a:rPr lang="en-US" sz="2650" b="1" dirty="0">
                <a:latin typeface="HP001 4 hàng" pitchFamily="34" charset="-93"/>
              </a:rPr>
              <a:t> </a:t>
            </a:r>
            <a:r>
              <a:rPr lang="en-US" sz="2650" b="1" dirty="0" err="1">
                <a:latin typeface="HP001 4 hàng" pitchFamily="34" charset="-93"/>
              </a:rPr>
              <a:t>vệ</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9525" y="-161925"/>
            <a:ext cx="9144000" cy="1816100"/>
          </a:xfrm>
          <a:prstGeom prst="rect">
            <a:avLst/>
          </a:prstGeom>
          <a:noFill/>
          <a:ln w="9525">
            <a:noFill/>
            <a:miter lim="800000"/>
            <a:headEnd/>
            <a:tailEnd/>
          </a:ln>
        </p:spPr>
        <p:txBody>
          <a:bodyPr>
            <a:spAutoFit/>
          </a:bodyPr>
          <a:lstStyle/>
          <a:p>
            <a:pPr algn="ctr">
              <a:lnSpc>
                <a:spcPct val="150000"/>
              </a:lnSpc>
            </a:pPr>
            <a:r>
              <a:rPr lang="en-US" sz="2800" b="1" dirty="0" err="1">
                <a:solidFill>
                  <a:srgbClr val="0000FF"/>
                </a:solidFill>
                <a:latin typeface="HP001 4 hàng" pitchFamily="34" charset="-93"/>
              </a:rPr>
              <a:t>Thứ</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sáu</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ngày</a:t>
            </a:r>
            <a:r>
              <a:rPr lang="en-US" sz="2800" b="1" dirty="0">
                <a:solidFill>
                  <a:srgbClr val="0000FF"/>
                </a:solidFill>
                <a:latin typeface="HP001 4 hàng" pitchFamily="34" charset="-93"/>
              </a:rPr>
              <a:t> 18 </a:t>
            </a:r>
            <a:r>
              <a:rPr lang="en-US" sz="2800" b="1" dirty="0" err="1">
                <a:solidFill>
                  <a:srgbClr val="0000FF"/>
                </a:solidFill>
                <a:latin typeface="HP001 4 hàng" pitchFamily="34" charset="-93"/>
              </a:rPr>
              <a:t>tháng</a:t>
            </a:r>
            <a:r>
              <a:rPr lang="en-US" sz="2800" b="1" dirty="0">
                <a:solidFill>
                  <a:srgbClr val="0000FF"/>
                </a:solidFill>
                <a:latin typeface="HP001 4 hàng" pitchFamily="34" charset="-93"/>
              </a:rPr>
              <a:t> 3 </a:t>
            </a:r>
            <a:r>
              <a:rPr lang="en-US" sz="2800" b="1" dirty="0" err="1">
                <a:solidFill>
                  <a:srgbClr val="0000FF"/>
                </a:solidFill>
                <a:latin typeface="HP001 4 hàng" pitchFamily="34" charset="-93"/>
              </a:rPr>
              <a:t>năm</a:t>
            </a:r>
            <a:r>
              <a:rPr lang="en-US" sz="2800" b="1" dirty="0">
                <a:solidFill>
                  <a:srgbClr val="0000FF"/>
                </a:solidFill>
                <a:latin typeface="HP001 4 hàng" pitchFamily="34" charset="-93"/>
              </a:rPr>
              <a:t> 2022</a:t>
            </a:r>
          </a:p>
          <a:p>
            <a:pPr algn="ctr">
              <a:lnSpc>
                <a:spcPct val="150000"/>
              </a:lnSpc>
            </a:pPr>
            <a:r>
              <a:rPr lang="en-US" sz="2800" b="1" dirty="0" err="1">
                <a:solidFill>
                  <a:srgbClr val="0000FF"/>
                </a:solidFill>
                <a:latin typeface="HP001 4 hàng" pitchFamily="34" charset="-93"/>
              </a:rPr>
              <a:t>Tập</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làm</a:t>
            </a:r>
            <a:r>
              <a:rPr lang="en-US" sz="2800" b="1" dirty="0">
                <a:solidFill>
                  <a:srgbClr val="0000FF"/>
                </a:solidFill>
                <a:latin typeface="HP001 4 hàng" pitchFamily="34" charset="-93"/>
              </a:rPr>
              <a:t> </a:t>
            </a:r>
            <a:r>
              <a:rPr lang="en-US" sz="2800" b="1" dirty="0" err="1">
                <a:solidFill>
                  <a:srgbClr val="0000FF"/>
                </a:solidFill>
                <a:latin typeface="HP001 4 hàng" pitchFamily="34" charset="-93"/>
              </a:rPr>
              <a:t>văn</a:t>
            </a:r>
            <a:endParaRPr lang="en-US" sz="2800" b="1" dirty="0">
              <a:solidFill>
                <a:srgbClr val="0000FF"/>
              </a:solidFill>
              <a:latin typeface="HP001 4 hàng" pitchFamily="34" charset="-93"/>
            </a:endParaRPr>
          </a:p>
          <a:p>
            <a:pPr algn="ctr"/>
            <a:r>
              <a:rPr lang="en-US" sz="2800" b="1" dirty="0" err="1">
                <a:solidFill>
                  <a:srgbClr val="FF0000"/>
                </a:solidFill>
                <a:latin typeface="HP001 4 hàng" pitchFamily="34" charset="-93"/>
              </a:rPr>
              <a:t>Luyện</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tập</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miêu</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tả</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cây</a:t>
            </a:r>
            <a:r>
              <a:rPr lang="en-US" sz="2800" b="1" dirty="0">
                <a:solidFill>
                  <a:srgbClr val="FF0000"/>
                </a:solidFill>
                <a:latin typeface="HP001 4 hàng" pitchFamily="34" charset="-93"/>
              </a:rPr>
              <a:t> </a:t>
            </a:r>
            <a:r>
              <a:rPr lang="en-US" sz="2800" b="1" dirty="0" err="1">
                <a:solidFill>
                  <a:srgbClr val="FF0000"/>
                </a:solidFill>
                <a:latin typeface="HP001 4 hàng" pitchFamily="34" charset="-93"/>
              </a:rPr>
              <a:t>cối</a:t>
            </a:r>
            <a:endParaRPr lang="en-US" sz="2800" b="1" dirty="0">
              <a:solidFill>
                <a:srgbClr val="FF0000"/>
              </a:solidFill>
              <a:latin typeface="HP001 4 hàng" pitchFamily="34" charset="-93"/>
            </a:endParaRPr>
          </a:p>
        </p:txBody>
      </p:sp>
      <p:cxnSp>
        <p:nvCxnSpPr>
          <p:cNvPr id="3" name="Straight Connector 2"/>
          <p:cNvCxnSpPr/>
          <p:nvPr/>
        </p:nvCxnSpPr>
        <p:spPr>
          <a:xfrm>
            <a:off x="3657600" y="573088"/>
            <a:ext cx="1828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2"/>
          <p:cNvSpPr txBox="1">
            <a:spLocks noChangeArrowheads="1"/>
          </p:cNvSpPr>
          <p:nvPr/>
        </p:nvSpPr>
        <p:spPr bwMode="auto">
          <a:xfrm>
            <a:off x="80963" y="2560638"/>
            <a:ext cx="900112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auto">
              <a:spcBef>
                <a:spcPct val="50000"/>
              </a:spcBef>
              <a:spcAft>
                <a:spcPts val="0"/>
              </a:spcAft>
              <a:defRPr/>
            </a:pPr>
            <a:r>
              <a:rPr lang="en-US" sz="2650" b="1" dirty="0">
                <a:solidFill>
                  <a:srgbClr val="FF0000"/>
                </a:solidFill>
                <a:latin typeface="HP001 4 hàng" pitchFamily="34" charset="-93"/>
              </a:rPr>
              <a:t>1/ </a:t>
            </a:r>
            <a:r>
              <a:rPr lang="en-US" sz="2650" b="1" dirty="0" err="1">
                <a:solidFill>
                  <a:srgbClr val="FF0000"/>
                </a:solidFill>
                <a:latin typeface="HP001 4 hàng" pitchFamily="34" charset="-93"/>
              </a:rPr>
              <a:t>Mở</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Giới</a:t>
            </a:r>
            <a:r>
              <a:rPr lang="en-US" sz="2650" b="1" dirty="0">
                <a:latin typeface="HP001 4 hàng" pitchFamily="34" charset="-93"/>
              </a:rPr>
              <a:t> </a:t>
            </a:r>
            <a:r>
              <a:rPr lang="en-US" sz="2650" b="1" dirty="0" err="1">
                <a:latin typeface="HP001 4 hàng" pitchFamily="34" charset="-93"/>
              </a:rPr>
              <a:t>thiệu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định</a:t>
            </a:r>
            <a:r>
              <a:rPr lang="en-US" sz="2650" b="1" dirty="0">
                <a:latin typeface="HP001 4 hàng" pitchFamily="34" charset="-93"/>
              </a:rPr>
              <a:t> </a:t>
            </a:r>
            <a:r>
              <a:rPr lang="en-US" sz="2650" b="1" dirty="0" err="1">
                <a:latin typeface="HP001 4 hàng" pitchFamily="34" charset="-93"/>
              </a:rPr>
              <a:t>tả</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 ở </a:t>
            </a:r>
            <a:r>
              <a:rPr lang="en-US" sz="2650" b="1" dirty="0" err="1">
                <a:latin typeface="HP001 4 hàng" pitchFamily="34" charset="-93"/>
              </a:rPr>
              <a:t>đâu</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do </a:t>
            </a:r>
            <a:r>
              <a:rPr lang="en-US" sz="2650" b="1" dirty="0" err="1">
                <a:latin typeface="HP001 4 hàng" pitchFamily="34" charset="-93"/>
              </a:rPr>
              <a:t>ai</a:t>
            </a:r>
            <a:r>
              <a:rPr lang="en-US" sz="2650" b="1" dirty="0">
                <a:latin typeface="HP001 4 hàng" pitchFamily="34" charset="-93"/>
              </a:rPr>
              <a:t> </a:t>
            </a:r>
            <a:r>
              <a:rPr lang="en-US" sz="2650" b="1" dirty="0" err="1">
                <a:latin typeface="HP001 4 hàng" pitchFamily="34" charset="-93"/>
              </a:rPr>
              <a:t>trồng</a:t>
            </a:r>
            <a:r>
              <a:rPr lang="en-US" sz="2650" b="1" dirty="0">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2/ </a:t>
            </a:r>
            <a:r>
              <a:rPr lang="en-US" sz="2650" b="1" dirty="0" err="1">
                <a:solidFill>
                  <a:srgbClr val="FF0000"/>
                </a:solidFill>
                <a:latin typeface="HP001 4 hàng" pitchFamily="34" charset="-93"/>
              </a:rPr>
              <a:t>Thân</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p>
          <a:p>
            <a:pPr algn="just" fontAlgn="auto">
              <a:spcBef>
                <a:spcPct val="50000"/>
              </a:spcBef>
              <a:spcAft>
                <a:spcPts val="0"/>
              </a:spcAft>
              <a:defRPr/>
            </a:pPr>
            <a:r>
              <a:rPr lang="en-US" sz="2650" b="1" dirty="0">
                <a:solidFill>
                  <a:srgbClr val="0000CC"/>
                </a:solidFill>
                <a:latin typeface="HP001 4 hàng" pitchFamily="34" charset="-93"/>
              </a:rPr>
              <a:t>a/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bao</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quát</a:t>
            </a:r>
            <a:r>
              <a:rPr lang="en-US" sz="2650" b="1" dirty="0">
                <a:solidFill>
                  <a:srgbClr val="0000CC"/>
                </a:solidFill>
                <a:latin typeface="HP001 4 hàng" pitchFamily="34" charset="-93"/>
              </a:rPr>
              <a:t>: </a:t>
            </a:r>
            <a:r>
              <a:rPr lang="en-US" sz="2650" b="1" dirty="0" err="1">
                <a:latin typeface="HP001 4 hàng" pitchFamily="34" charset="-93"/>
              </a:rPr>
              <a:t>Nhìn</a:t>
            </a:r>
            <a:r>
              <a:rPr lang="en-US" sz="2650" b="1" dirty="0">
                <a:latin typeface="HP001 4 hàng" pitchFamily="34" charset="-93"/>
              </a:rPr>
              <a:t> </a:t>
            </a:r>
            <a:r>
              <a:rPr lang="en-US" sz="2650" b="1" dirty="0" err="1">
                <a:latin typeface="HP001 4 hàng" pitchFamily="34" charset="-93"/>
              </a:rPr>
              <a:t>từ</a:t>
            </a:r>
            <a:r>
              <a:rPr lang="en-US" sz="2650" b="1" dirty="0">
                <a:latin typeface="HP001 4 hàng" pitchFamily="34" charset="-93"/>
              </a:rPr>
              <a:t> </a:t>
            </a:r>
            <a:r>
              <a:rPr lang="en-US" sz="2650" b="1" dirty="0" err="1">
                <a:latin typeface="HP001 4 hàng" pitchFamily="34" charset="-93"/>
              </a:rPr>
              <a:t>xa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có</a:t>
            </a:r>
            <a:r>
              <a:rPr lang="en-US" sz="2650" b="1" dirty="0">
                <a:latin typeface="HP001 4 hàng" pitchFamily="34" charset="-93"/>
              </a:rPr>
              <a:t> </a:t>
            </a:r>
            <a:r>
              <a:rPr lang="en-US" sz="2650" b="1" dirty="0" err="1">
                <a:latin typeface="HP001 4 hàng" pitchFamily="34" charset="-93"/>
              </a:rPr>
              <a:t>gì</a:t>
            </a:r>
            <a:r>
              <a:rPr lang="en-US" sz="2650" b="1" dirty="0">
                <a:latin typeface="HP001 4 hàng" pitchFamily="34" charset="-93"/>
              </a:rPr>
              <a:t> </a:t>
            </a:r>
            <a:r>
              <a:rPr lang="en-US" sz="2650" b="1" dirty="0" err="1">
                <a:latin typeface="HP001 4 hàng" pitchFamily="34" charset="-93"/>
              </a:rPr>
              <a:t>nổi</a:t>
            </a:r>
            <a:r>
              <a:rPr lang="en-US" sz="2650" b="1" dirty="0">
                <a:latin typeface="HP001 4 hàng" pitchFamily="34" charset="-93"/>
              </a:rPr>
              <a:t> </a:t>
            </a:r>
            <a:r>
              <a:rPr lang="en-US" sz="2650" b="1" dirty="0" err="1">
                <a:latin typeface="HP001 4 hàng" pitchFamily="34" charset="-93"/>
              </a:rPr>
              <a:t>bật</a:t>
            </a:r>
            <a:r>
              <a:rPr lang="en-US" sz="2650" b="1" dirty="0">
                <a:latin typeface="HP001 4 hàng" pitchFamily="34" charset="-93"/>
              </a:rPr>
              <a:t>? </a:t>
            </a:r>
            <a:r>
              <a:rPr lang="en-US" sz="2650" b="1" dirty="0" err="1">
                <a:latin typeface="HP001 4 hàng" pitchFamily="34" charset="-93"/>
              </a:rPr>
              <a:t>Đến</a:t>
            </a:r>
            <a:r>
              <a:rPr lang="en-US" sz="2650" b="1" dirty="0">
                <a:latin typeface="HP001 4 hàng" pitchFamily="34" charset="-93"/>
              </a:rPr>
              <a:t> </a:t>
            </a:r>
            <a:r>
              <a:rPr lang="en-US" sz="2650" b="1" dirty="0" err="1">
                <a:latin typeface="HP001 4 hàng" pitchFamily="34" charset="-93"/>
              </a:rPr>
              <a:t>gần</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như</a:t>
            </a:r>
            <a:r>
              <a:rPr lang="en-US" sz="2650" b="1" dirty="0">
                <a:latin typeface="HP001 4 hàng" pitchFamily="34" charset="-93"/>
              </a:rPr>
              <a:t> </a:t>
            </a:r>
            <a:r>
              <a:rPr lang="en-US" sz="2650" b="1" dirty="0" err="1">
                <a:latin typeface="HP001 4 hàng" pitchFamily="34" charset="-93"/>
              </a:rPr>
              <a:t>thế</a:t>
            </a:r>
            <a:r>
              <a:rPr lang="en-US" sz="2650" b="1" dirty="0">
                <a:latin typeface="HP001 4 hàng" pitchFamily="34" charset="-93"/>
              </a:rPr>
              <a:t> </a:t>
            </a:r>
            <a:r>
              <a:rPr lang="en-US" sz="2650" b="1" dirty="0" err="1">
                <a:latin typeface="HP001 4 hàng" pitchFamily="34" charset="-93"/>
              </a:rPr>
              <a:t>nào</a:t>
            </a:r>
            <a:r>
              <a:rPr lang="en-US" sz="2650" b="1" dirty="0">
                <a:latin typeface="HP001 4 hàng" pitchFamily="34" charset="-93"/>
              </a:rPr>
              <a:t>? </a:t>
            </a:r>
            <a:r>
              <a:rPr lang="en-US" sz="2650" b="1" dirty="0" err="1">
                <a:latin typeface="HP001 4 hàng" pitchFamily="34" charset="-93"/>
              </a:rPr>
              <a:t>Hình</a:t>
            </a:r>
            <a:r>
              <a:rPr lang="en-US" sz="2650" b="1" dirty="0">
                <a:latin typeface="HP001 4 hàng" pitchFamily="34" charset="-93"/>
              </a:rPr>
              <a:t> </a:t>
            </a:r>
            <a:r>
              <a:rPr lang="en-US" sz="2650" b="1" dirty="0" err="1">
                <a:latin typeface="HP001 4 hàng" pitchFamily="34" charset="-93"/>
              </a:rPr>
              <a:t>dáng</a:t>
            </a:r>
            <a:r>
              <a:rPr lang="en-US" sz="2650" b="1" dirty="0">
                <a:latin typeface="HP001 4 hàng" pitchFamily="34" charset="-93"/>
              </a:rPr>
              <a:t>, </a:t>
            </a:r>
            <a:r>
              <a:rPr lang="en-US" sz="2650" b="1" dirty="0" err="1">
                <a:latin typeface="HP001 4 hàng" pitchFamily="34" charset="-93"/>
              </a:rPr>
              <a:t>độ</a:t>
            </a:r>
            <a:r>
              <a:rPr lang="en-US" sz="2650" b="1" dirty="0">
                <a:latin typeface="HP001 4 hàng" pitchFamily="34" charset="-93"/>
              </a:rPr>
              <a:t> </a:t>
            </a:r>
            <a:r>
              <a:rPr lang="en-US" sz="2650" b="1" dirty="0" err="1">
                <a:latin typeface="HP001 4 hàng" pitchFamily="34" charset="-93"/>
              </a:rPr>
              <a:t>cao</a:t>
            </a:r>
            <a:r>
              <a:rPr lang="en-US" sz="2650" b="1" dirty="0">
                <a:latin typeface="HP001 4 hàng" pitchFamily="34" charset="-93"/>
              </a:rPr>
              <a:t>, </a:t>
            </a:r>
            <a:r>
              <a:rPr lang="en-US" sz="2650" b="1" dirty="0" err="1">
                <a:latin typeface="HP001 4 hàng" pitchFamily="34" charset="-93"/>
              </a:rPr>
              <a:t>màu</a:t>
            </a:r>
            <a:r>
              <a:rPr lang="en-US" sz="2650" b="1" dirty="0">
                <a:latin typeface="HP001 4 hàng" pitchFamily="34" charset="-93"/>
              </a:rPr>
              <a:t> </a:t>
            </a:r>
            <a:r>
              <a:rPr lang="en-US" sz="2650" b="1" dirty="0" err="1">
                <a:latin typeface="HP001 4 hàng" pitchFamily="34" charset="-93"/>
              </a:rPr>
              <a:t>sắc</a:t>
            </a:r>
            <a:r>
              <a:rPr lang="en-US" sz="2650" b="1" dirty="0">
                <a:latin typeface="HP001 4 hàng" pitchFamily="34" charset="-93"/>
              </a:rPr>
              <a:t>,…</a:t>
            </a:r>
          </a:p>
          <a:p>
            <a:pPr algn="just" fontAlgn="auto">
              <a:spcBef>
                <a:spcPts val="0"/>
              </a:spcBef>
              <a:spcAft>
                <a:spcPts val="0"/>
              </a:spcAft>
              <a:defRPr/>
            </a:pPr>
            <a:r>
              <a:rPr lang="en-US" sz="2650" b="1" dirty="0">
                <a:solidFill>
                  <a:srgbClr val="0000CC"/>
                </a:solidFill>
                <a:latin typeface="HP001 4 hàng" pitchFamily="34" charset="-93"/>
              </a:rPr>
              <a:t>b/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chi </a:t>
            </a:r>
            <a:r>
              <a:rPr lang="en-US" sz="2650" b="1" dirty="0" err="1">
                <a:solidFill>
                  <a:srgbClr val="0000CC"/>
                </a:solidFill>
                <a:latin typeface="HP001 4 hàng" pitchFamily="34" charset="-93"/>
              </a:rPr>
              <a:t>tiết</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Tả</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từng</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bộ</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phận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của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cây</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Gốc</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rễ</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thân</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cành</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lá</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hoa</a:t>
            </a:r>
            <a:r>
              <a:rPr lang="en-US" sz="2650" b="1" dirty="0">
                <a:solidFill>
                  <a:srgbClr val="0000CC"/>
                </a:solidFill>
                <a:latin typeface="HP001 4 hàng" pitchFamily="34" charset="-93"/>
              </a:rPr>
              <a:t>, </a:t>
            </a:r>
            <a:r>
              <a:rPr lang="en-US" sz="2650" b="1" dirty="0" err="1">
                <a:solidFill>
                  <a:srgbClr val="0000CC"/>
                </a:solidFill>
                <a:latin typeface="HP001 4 hàng" pitchFamily="34" charset="-93"/>
              </a:rPr>
              <a:t>quả</a:t>
            </a:r>
            <a:r>
              <a:rPr lang="en-US" sz="2650" b="1" dirty="0">
                <a:solidFill>
                  <a:srgbClr val="0000CC"/>
                </a:solidFill>
                <a:latin typeface="HP001 4 hàng" pitchFamily="34" charset="-93"/>
              </a:rPr>
              <a:t>…</a:t>
            </a:r>
          </a:p>
          <a:p>
            <a:pPr algn="just" fontAlgn="auto">
              <a:spcBef>
                <a:spcPct val="50000"/>
              </a:spcBef>
              <a:spcAft>
                <a:spcPts val="0"/>
              </a:spcAft>
              <a:defRPr/>
            </a:pPr>
            <a:r>
              <a:rPr lang="en-US" sz="2650" b="1" dirty="0">
                <a:solidFill>
                  <a:srgbClr val="FF0000"/>
                </a:solidFill>
                <a:latin typeface="HP001 4 hàng" pitchFamily="34" charset="-93"/>
              </a:rPr>
              <a:t>3/ </a:t>
            </a:r>
            <a:r>
              <a:rPr lang="en-US" sz="2650" b="1" dirty="0" err="1">
                <a:solidFill>
                  <a:srgbClr val="FF0000"/>
                </a:solidFill>
                <a:latin typeface="HP001 4 hàng" pitchFamily="34" charset="-93"/>
              </a:rPr>
              <a:t>Kết</a:t>
            </a:r>
            <a:r>
              <a:rPr lang="en-US" sz="2650" b="1" dirty="0">
                <a:solidFill>
                  <a:srgbClr val="FF0000"/>
                </a:solidFill>
                <a:latin typeface="HP001 4 hàng" pitchFamily="34" charset="-93"/>
              </a:rPr>
              <a:t> </a:t>
            </a:r>
            <a:r>
              <a:rPr lang="en-US" sz="2650" b="1" dirty="0" err="1">
                <a:solidFill>
                  <a:srgbClr val="FF0000"/>
                </a:solidFill>
                <a:latin typeface="HP001 4 hàng" pitchFamily="34" charset="-93"/>
              </a:rPr>
              <a:t>bài</a:t>
            </a:r>
            <a:r>
              <a:rPr lang="en-US" sz="2650" b="1" dirty="0">
                <a:solidFill>
                  <a:srgbClr val="FF0000"/>
                </a:solidFill>
                <a:latin typeface="HP001 4 hàng" pitchFamily="34" charset="-93"/>
              </a:rPr>
              <a:t>: </a:t>
            </a:r>
            <a:r>
              <a:rPr lang="en-US" sz="2650" b="1" dirty="0" err="1">
                <a:latin typeface="HP001 4 hàng" pitchFamily="34" charset="-93"/>
              </a:rPr>
              <a:t>Nêu</a:t>
            </a:r>
            <a:r>
              <a:rPr lang="en-US" sz="2650" b="1" dirty="0">
                <a:latin typeface="HP001 4 hàng" pitchFamily="34" charset="-93"/>
              </a:rPr>
              <a:t> </a:t>
            </a:r>
            <a:r>
              <a:rPr lang="en-US" sz="2650" b="1" dirty="0" err="1">
                <a:latin typeface="HP001 4 hàng" pitchFamily="34" charset="-93"/>
              </a:rPr>
              <a:t>ích</a:t>
            </a:r>
            <a:r>
              <a:rPr lang="en-US" sz="2650" b="1" dirty="0">
                <a:latin typeface="HP001 4 hàng" pitchFamily="34" charset="-93"/>
              </a:rPr>
              <a:t> </a:t>
            </a:r>
            <a:r>
              <a:rPr lang="en-US" sz="2650" b="1" dirty="0" err="1">
                <a:latin typeface="HP001 4 hàng" pitchFamily="34" charset="-93"/>
              </a:rPr>
              <a:t>lợi</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tình</a:t>
            </a:r>
            <a:r>
              <a:rPr lang="en-US" sz="2650" b="1" dirty="0">
                <a:latin typeface="HP001 4 hàng" pitchFamily="34" charset="-93"/>
              </a:rPr>
              <a:t> </a:t>
            </a:r>
            <a:r>
              <a:rPr lang="en-US" sz="2650" b="1" dirty="0" err="1">
                <a:latin typeface="HP001 4 hàng" pitchFamily="34" charset="-93"/>
              </a:rPr>
              <a:t>cảm</a:t>
            </a:r>
            <a:r>
              <a:rPr lang="en-US" sz="2650" b="1" dirty="0">
                <a:latin typeface="HP001 4 hàng" pitchFamily="34" charset="-93"/>
              </a:rPr>
              <a:t> </a:t>
            </a:r>
            <a:r>
              <a:rPr lang="en-US" sz="2650" b="1" dirty="0" err="1">
                <a:latin typeface="HP001 4 hàng" pitchFamily="34" charset="-93"/>
              </a:rPr>
              <a:t>của</a:t>
            </a:r>
            <a:r>
              <a:rPr lang="en-US" sz="2650" b="1" dirty="0">
                <a:latin typeface="HP001 4 hàng" pitchFamily="34" charset="-93"/>
              </a:rPr>
              <a:t> </a:t>
            </a:r>
            <a:r>
              <a:rPr lang="en-US" sz="2650" b="1" dirty="0" err="1">
                <a:latin typeface="HP001 4 hàng" pitchFamily="34" charset="-93"/>
              </a:rPr>
              <a:t>em</a:t>
            </a:r>
            <a:r>
              <a:rPr lang="en-US" sz="2650" b="1" dirty="0">
                <a:latin typeface="HP001 4 hàng" pitchFamily="34" charset="-93"/>
              </a:rPr>
              <a:t> </a:t>
            </a:r>
            <a:r>
              <a:rPr lang="en-US" sz="2650" b="1" dirty="0" err="1">
                <a:latin typeface="HP001 4 hàng" pitchFamily="34" charset="-93"/>
              </a:rPr>
              <a:t>đối</a:t>
            </a:r>
            <a:r>
              <a:rPr lang="en-US" sz="2650" b="1" dirty="0">
                <a:latin typeface="HP001 4 hàng" pitchFamily="34" charset="-93"/>
              </a:rPr>
              <a:t> </a:t>
            </a:r>
            <a:r>
              <a:rPr lang="en-US" sz="2650" b="1" dirty="0" err="1">
                <a:latin typeface="HP001 4 hàng" pitchFamily="34" charset="-93"/>
              </a:rPr>
              <a:t>với</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 </a:t>
            </a:r>
            <a:r>
              <a:rPr lang="en-US" sz="2650" b="1" dirty="0" err="1">
                <a:latin typeface="HP001 4 hàng" pitchFamily="34" charset="-93"/>
              </a:rPr>
              <a:t>cách</a:t>
            </a:r>
            <a:r>
              <a:rPr lang="en-US" sz="2650" b="1" dirty="0">
                <a:latin typeface="HP001 4 hàng" pitchFamily="34" charset="-93"/>
              </a:rPr>
              <a:t> </a:t>
            </a:r>
            <a:r>
              <a:rPr lang="en-US" sz="2650" b="1" dirty="0" err="1">
                <a:latin typeface="HP001 4 hàng" pitchFamily="34" charset="-93"/>
              </a:rPr>
              <a:t>chăm</a:t>
            </a:r>
            <a:r>
              <a:rPr lang="en-US" sz="2650" b="1" dirty="0">
                <a:latin typeface="HP001 4 hàng" pitchFamily="34" charset="-93"/>
              </a:rPr>
              <a:t> </a:t>
            </a:r>
            <a:r>
              <a:rPr lang="en-US" sz="2650" b="1" dirty="0" err="1">
                <a:latin typeface="HP001 4 hàng" pitchFamily="34" charset="-93"/>
              </a:rPr>
              <a:t>sóc</a:t>
            </a:r>
            <a:r>
              <a:rPr lang="en-US" sz="2650" b="1" dirty="0">
                <a:latin typeface="HP001 4 hàng" pitchFamily="34" charset="-93"/>
              </a:rPr>
              <a:t>, </a:t>
            </a:r>
            <a:r>
              <a:rPr lang="en-US" sz="2650" b="1" dirty="0" err="1">
                <a:latin typeface="HP001 4 hàng" pitchFamily="34" charset="-93"/>
              </a:rPr>
              <a:t>bảo</a:t>
            </a:r>
            <a:r>
              <a:rPr lang="en-US" sz="2650" b="1" dirty="0">
                <a:latin typeface="HP001 4 hàng" pitchFamily="34" charset="-93"/>
              </a:rPr>
              <a:t> </a:t>
            </a:r>
            <a:r>
              <a:rPr lang="en-US" sz="2650" b="1" dirty="0" err="1">
                <a:latin typeface="HP001 4 hàng" pitchFamily="34" charset="-93"/>
              </a:rPr>
              <a:t>vệ</a:t>
            </a:r>
            <a:r>
              <a:rPr lang="en-US" sz="2650" b="1" dirty="0">
                <a:latin typeface="HP001 4 hàng" pitchFamily="34" charset="-93"/>
              </a:rPr>
              <a:t> </a:t>
            </a:r>
            <a:r>
              <a:rPr lang="en-US" sz="2650" b="1" dirty="0" err="1">
                <a:latin typeface="HP001 4 hàng" pitchFamily="34" charset="-93"/>
              </a:rPr>
              <a:t>cây</a:t>
            </a:r>
            <a:r>
              <a:rPr lang="en-US" sz="2650" b="1" dirty="0">
                <a:latin typeface="HP001 4 hàng" pitchFamily="34" charset="-93"/>
              </a:rPr>
              <a:t>.</a:t>
            </a:r>
          </a:p>
        </p:txBody>
      </p:sp>
      <p:sp>
        <p:nvSpPr>
          <p:cNvPr id="7" name="TextBox 2"/>
          <p:cNvSpPr txBox="1">
            <a:spLocks noChangeArrowheads="1"/>
          </p:cNvSpPr>
          <p:nvPr/>
        </p:nvSpPr>
        <p:spPr bwMode="auto">
          <a:xfrm>
            <a:off x="9525" y="153035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n-US" sz="2650" b="1" dirty="0" err="1">
                <a:solidFill>
                  <a:srgbClr val="0000FF"/>
                </a:solidFill>
                <a:latin typeface="HP001 4 hàng" pitchFamily="34" charset="-93"/>
              </a:rPr>
              <a:t>Đề</a:t>
            </a:r>
            <a:r>
              <a:rPr lang="en-US" sz="2650" b="1" dirty="0">
                <a:solidFill>
                  <a:srgbClr val="0000FF"/>
                </a:solidFill>
                <a:latin typeface="HP001 4 hàng" pitchFamily="34" charset="-93"/>
              </a:rPr>
              <a:t> </a:t>
            </a:r>
            <a:r>
              <a:rPr lang="en-US" sz="2650" b="1" dirty="0" err="1">
                <a:solidFill>
                  <a:srgbClr val="0000FF"/>
                </a:solidFill>
                <a:latin typeface="HP001 4 hàng" pitchFamily="34" charset="-93"/>
              </a:rPr>
              <a:t>bài</a:t>
            </a:r>
            <a:r>
              <a:rPr lang="en-US" sz="2650" b="1" dirty="0">
                <a:solidFill>
                  <a:srgbClr val="0000FF"/>
                </a:solidFill>
                <a:latin typeface="HP001 4 hàng" pitchFamily="34" charset="-93"/>
              </a:rPr>
              <a:t>: </a:t>
            </a:r>
            <a:r>
              <a:rPr lang="en-US" sz="2650" b="1" dirty="0" err="1">
                <a:solidFill>
                  <a:srgbClr val="0000FF"/>
                </a:solidFill>
                <a:latin typeface="HP001 4 hàng" pitchFamily="34" charset="-93"/>
                <a:cs typeface="Times New Roman" pitchFamily="18" charset="0"/>
              </a:rPr>
              <a:t>Tả</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một</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cây</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có</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bóng</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mát</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hoặc</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cây</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ăn</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quả</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cây</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hoa</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mà</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em</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yêu</a:t>
            </a:r>
            <a:r>
              <a:rPr lang="en-US" sz="2650" b="1" dirty="0">
                <a:solidFill>
                  <a:srgbClr val="0000FF"/>
                </a:solidFill>
                <a:latin typeface="HP001 4 hàng" pitchFamily="34" charset="-93"/>
                <a:cs typeface="Times New Roman" pitchFamily="18" charset="0"/>
              </a:rPr>
              <a:t> </a:t>
            </a:r>
            <a:r>
              <a:rPr lang="en-US" sz="2650" b="1" dirty="0" err="1">
                <a:solidFill>
                  <a:srgbClr val="0000FF"/>
                </a:solidFill>
                <a:latin typeface="HP001 4 hàng" pitchFamily="34" charset="-93"/>
                <a:cs typeface="Times New Roman" pitchFamily="18" charset="0"/>
              </a:rPr>
              <a:t>thích</a:t>
            </a:r>
            <a:r>
              <a:rPr lang="en-US" sz="2650" b="1" dirty="0">
                <a:solidFill>
                  <a:srgbClr val="0000FF"/>
                </a:solidFill>
                <a:latin typeface="HP001 4 hàng" pitchFamily="34" charset="-93"/>
                <a:cs typeface="Times New Roman" pitchFamily="18" charset="0"/>
              </a:rPr>
              <a:t>.</a:t>
            </a:r>
          </a:p>
        </p:txBody>
      </p:sp>
      <p:cxnSp>
        <p:nvCxnSpPr>
          <p:cNvPr id="8" name="Straight Connector 7"/>
          <p:cNvCxnSpPr>
            <a:cxnSpLocks/>
          </p:cNvCxnSpPr>
          <p:nvPr/>
        </p:nvCxnSpPr>
        <p:spPr>
          <a:xfrm>
            <a:off x="2667000" y="1981200"/>
            <a:ext cx="2732312"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a:cxnSpLocks/>
          </p:cNvCxnSpPr>
          <p:nvPr/>
        </p:nvCxnSpPr>
        <p:spPr>
          <a:xfrm>
            <a:off x="6550025" y="1981200"/>
            <a:ext cx="1755775"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a:cxnSpLocks/>
          </p:cNvCxnSpPr>
          <p:nvPr/>
        </p:nvCxnSpPr>
        <p:spPr>
          <a:xfrm>
            <a:off x="8468539" y="2001837"/>
            <a:ext cx="675461"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a:cxnSpLocks/>
          </p:cNvCxnSpPr>
          <p:nvPr/>
        </p:nvCxnSpPr>
        <p:spPr>
          <a:xfrm>
            <a:off x="2133600" y="2382837"/>
            <a:ext cx="1371600"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F26A74BA-11D8-498D-AFD7-B69C55525DF9}"/>
              </a:ext>
            </a:extLst>
          </p:cNvPr>
          <p:cNvCxnSpPr>
            <a:cxnSpLocks/>
          </p:cNvCxnSpPr>
          <p:nvPr/>
        </p:nvCxnSpPr>
        <p:spPr>
          <a:xfrm>
            <a:off x="9525" y="2362200"/>
            <a:ext cx="675461"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3573186C-CE77-4B3A-B626-BF17FDB209AA}"/>
              </a:ext>
            </a:extLst>
          </p:cNvPr>
          <p:cNvCxnSpPr>
            <a:cxnSpLocks/>
          </p:cNvCxnSpPr>
          <p:nvPr/>
        </p:nvCxnSpPr>
        <p:spPr>
          <a:xfrm>
            <a:off x="1371600" y="1955733"/>
            <a:ext cx="449487"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9BF3DE34-00C6-4567-9034-260D05508B7E}"/>
              </a:ext>
            </a:extLst>
          </p:cNvPr>
          <p:cNvCxnSpPr>
            <a:cxnSpLocks/>
          </p:cNvCxnSpPr>
          <p:nvPr/>
        </p:nvCxnSpPr>
        <p:spPr>
          <a:xfrm>
            <a:off x="1371600" y="2001837"/>
            <a:ext cx="449487" cy="0"/>
          </a:xfrm>
          <a:prstGeom prst="line">
            <a:avLst/>
          </a:prstGeom>
          <a:ln w="2222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1820</TotalTime>
  <Words>756</Words>
  <Application>Microsoft Office PowerPoint</Application>
  <PresentationFormat>Trình chiếu Trên màn hình (4:3)</PresentationFormat>
  <Paragraphs>70</Paragraphs>
  <Slides>13</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13</vt:i4>
      </vt:variant>
    </vt:vector>
  </HeadingPairs>
  <TitlesOfParts>
    <vt:vector size="17" baseType="lpstr">
      <vt:lpstr>Arial</vt:lpstr>
      <vt:lpstr>HP001 4 hàng</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thuphuong95thlnh_gmail.com@vioedu.onmicrosoft.com</cp:lastModifiedBy>
  <cp:revision>144</cp:revision>
  <dcterms:created xsi:type="dcterms:W3CDTF">2013-11-06T12:38:21Z</dcterms:created>
  <dcterms:modified xsi:type="dcterms:W3CDTF">2022-03-17T00:34:40Z</dcterms:modified>
</cp:coreProperties>
</file>